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8229600" cy="5486400"/>
  <p:notesSz cx="6858000" cy="9144000"/>
  <p:embeddedFontLst>
    <p:embeddedFont>
      <p:font typeface="Catamaran Light" panose="020B0604020202020204" charset="0"/>
      <p:regular r:id="rId4"/>
    </p:embeddedFont>
    <p:embeddedFont>
      <p:font typeface="Raleway" pitchFamily="2" charset="0"/>
      <p:regular r:id="rId5"/>
      <p:bold r:id="rId6"/>
      <p:italic r:id="rId7"/>
      <p:boldItalic r:id="rId8"/>
    </p:embeddedFont>
    <p:embeddedFont>
      <p:font typeface="Raleway Bold" pitchFamily="2" charset="0"/>
      <p:regular r:id="rId9"/>
      <p:bold r:id="rId10"/>
    </p:embeddedFont>
    <p:embeddedFont>
      <p:font typeface="Raleway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30" d="100"/>
          <a:sy n="130" d="100"/>
        </p:scale>
        <p:origin x="21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98032" y="210818"/>
            <a:ext cx="2008514" cy="20085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9A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13103" y="246015"/>
            <a:ext cx="1973317" cy="197331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1399" r="-184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870026" y="2398759"/>
            <a:ext cx="482913" cy="482913"/>
          </a:xfrm>
          <a:custGeom>
            <a:avLst/>
            <a:gdLst/>
            <a:ahLst/>
            <a:cxnLst/>
            <a:rect l="l" t="t" r="r" b="b"/>
            <a:pathLst>
              <a:path w="482913" h="482913">
                <a:moveTo>
                  <a:pt x="0" y="0"/>
                </a:moveTo>
                <a:lnTo>
                  <a:pt x="482913" y="0"/>
                </a:lnTo>
                <a:lnTo>
                  <a:pt x="482913" y="482913"/>
                </a:lnTo>
                <a:lnTo>
                  <a:pt x="0" y="482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40172" y="3123294"/>
            <a:ext cx="542621" cy="542621"/>
          </a:xfrm>
          <a:custGeom>
            <a:avLst/>
            <a:gdLst/>
            <a:ahLst/>
            <a:cxnLst/>
            <a:rect l="l" t="t" r="r" b="b"/>
            <a:pathLst>
              <a:path w="542621" h="542621">
                <a:moveTo>
                  <a:pt x="0" y="0"/>
                </a:moveTo>
                <a:lnTo>
                  <a:pt x="542621" y="0"/>
                </a:lnTo>
                <a:lnTo>
                  <a:pt x="542621" y="542621"/>
                </a:lnTo>
                <a:lnTo>
                  <a:pt x="0" y="542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40172" y="3850668"/>
            <a:ext cx="540721" cy="540721"/>
          </a:xfrm>
          <a:custGeom>
            <a:avLst/>
            <a:gdLst/>
            <a:ahLst/>
            <a:cxnLst/>
            <a:rect l="l" t="t" r="r" b="b"/>
            <a:pathLst>
              <a:path w="540721" h="540721">
                <a:moveTo>
                  <a:pt x="0" y="0"/>
                </a:moveTo>
                <a:lnTo>
                  <a:pt x="540721" y="0"/>
                </a:lnTo>
                <a:lnTo>
                  <a:pt x="540721" y="540721"/>
                </a:lnTo>
                <a:lnTo>
                  <a:pt x="0" y="5407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6926185">
            <a:off x="-1897717" y="4280933"/>
            <a:ext cx="3258030" cy="3371829"/>
          </a:xfrm>
          <a:custGeom>
            <a:avLst/>
            <a:gdLst/>
            <a:ahLst/>
            <a:cxnLst/>
            <a:rect l="l" t="t" r="r" b="b"/>
            <a:pathLst>
              <a:path w="3258030" h="3371829">
                <a:moveTo>
                  <a:pt x="0" y="0"/>
                </a:moveTo>
                <a:lnTo>
                  <a:pt x="3258030" y="0"/>
                </a:lnTo>
                <a:lnTo>
                  <a:pt x="3258030" y="3371829"/>
                </a:lnTo>
                <a:lnTo>
                  <a:pt x="0" y="33718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48640" y="236220"/>
            <a:ext cx="4635612" cy="117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9"/>
              </a:lnSpc>
            </a:pPr>
            <a:r>
              <a:rPr lang="en-US" sz="3349" b="1">
                <a:solidFill>
                  <a:srgbClr val="545454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Open Enrollment Season is Here!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8640" y="1486080"/>
            <a:ext cx="4865904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Make sure to complete your open enrollment between </a:t>
            </a:r>
            <a:r>
              <a:rPr lang="en-US" sz="13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lang="en-US" sz="13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-US" sz="13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lang="en-US" sz="13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 to secure your benefits for 2026 by following these steps!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75" y="2370184"/>
            <a:ext cx="6017455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b="1">
                <a:solidFill>
                  <a:srgbClr val="545454"/>
                </a:solidFill>
                <a:latin typeface="Raleway Bold"/>
                <a:ea typeface="Raleway Bold"/>
                <a:cs typeface="Raleway Bold"/>
                <a:sym typeface="Raleway Bold"/>
              </a:rPr>
              <a:t>Review the benefits guide</a:t>
            </a:r>
            <a:r>
              <a:rPr lang="en-US" sz="110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 to understand your options and discover what is new. Consider your needs for the upcoming plan year and choose the plans that will best support you and your family.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8275" y="3094719"/>
            <a:ext cx="6017455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b="1" dirty="0">
                <a:solidFill>
                  <a:srgbClr val="545454"/>
                </a:solidFill>
                <a:latin typeface="Raleway Bold"/>
                <a:ea typeface="Raleway Bold"/>
                <a:cs typeface="Raleway Bold"/>
                <a:sym typeface="Raleway Bold"/>
              </a:rPr>
              <a:t>Enroll in benefits </a:t>
            </a:r>
            <a:r>
              <a:rPr lang="en-US" sz="11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during the open enrollment period, making any necessary changes to your current benefits </a:t>
            </a:r>
            <a:r>
              <a:rPr lang="en-US" sz="11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[or adjusting your FSA/HSA contributions]</a:t>
            </a:r>
            <a:r>
              <a:rPr lang="en-US" sz="11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. If you’re adding dependents, make sure you have the information you’ll need like date of birth and social security numbers.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8275" y="3819254"/>
            <a:ext cx="6017455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b="1" dirty="0">
                <a:solidFill>
                  <a:srgbClr val="545454"/>
                </a:solidFill>
                <a:latin typeface="Raleway Bold"/>
                <a:ea typeface="Raleway Bold"/>
                <a:cs typeface="Raleway Bold"/>
                <a:sym typeface="Raleway Bold"/>
              </a:rPr>
              <a:t>Remember</a:t>
            </a:r>
            <a:r>
              <a:rPr lang="en-US" sz="11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, open enrollment is completed using the </a:t>
            </a:r>
            <a:r>
              <a:rPr lang="en-US" sz="11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XXX</a:t>
            </a:r>
            <a:r>
              <a:rPr lang="en-US" sz="11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 portal. Log in during open enrollment to review your benefits. If you do not enroll by </a:t>
            </a:r>
            <a:r>
              <a:rPr lang="en-US" sz="11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lang="en-US" sz="11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, you and your family will not have benefit coverage beginning </a:t>
            </a:r>
            <a:r>
              <a:rPr lang="en-US" sz="11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XX/XX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00800" y="4993285"/>
            <a:ext cx="150574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45454"/>
                </a:solidFill>
                <a:highlight>
                  <a:srgbClr val="FFFF00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Your Logo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992" y="-151994"/>
            <a:ext cx="4397792" cy="5918192"/>
            <a:chOff x="0" y="0"/>
            <a:chExt cx="2171749" cy="29225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1749" cy="2922564"/>
            </a:xfrm>
            <a:custGeom>
              <a:avLst/>
              <a:gdLst/>
              <a:ahLst/>
              <a:cxnLst/>
              <a:rect l="l" t="t" r="r" b="b"/>
              <a:pathLst>
                <a:path w="2171749" h="2922564">
                  <a:moveTo>
                    <a:pt x="0" y="0"/>
                  </a:moveTo>
                  <a:lnTo>
                    <a:pt x="2171749" y="0"/>
                  </a:lnTo>
                  <a:lnTo>
                    <a:pt x="2171749" y="2922564"/>
                  </a:lnTo>
                  <a:lnTo>
                    <a:pt x="0" y="2922564"/>
                  </a:lnTo>
                  <a:close/>
                </a:path>
              </a:pathLst>
            </a:custGeom>
            <a:solidFill>
              <a:srgbClr val="6DA5AF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171749" cy="2941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667125"/>
            <a:ext cx="4114800" cy="1819275"/>
          </a:xfrm>
          <a:custGeom>
            <a:avLst/>
            <a:gdLst/>
            <a:ahLst/>
            <a:cxnLst/>
            <a:rect l="l" t="t" r="r" b="b"/>
            <a:pathLst>
              <a:path w="4114800" h="1819275">
                <a:moveTo>
                  <a:pt x="0" y="0"/>
                </a:moveTo>
                <a:lnTo>
                  <a:pt x="4114800" y="0"/>
                </a:lnTo>
                <a:lnTo>
                  <a:pt x="4114800" y="1819275"/>
                </a:lnTo>
                <a:lnTo>
                  <a:pt x="0" y="1819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72" b="-29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66064" y="300121"/>
            <a:ext cx="3521900" cy="10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0"/>
              </a:lnSpc>
            </a:pPr>
            <a:r>
              <a:rPr lang="en-US" sz="2950" b="1">
                <a:solidFill>
                  <a:srgbClr val="545454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Questions about your benefits?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6064" y="1531724"/>
            <a:ext cx="3238908" cy="107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You can contact your HR team at </a:t>
            </a:r>
            <a:r>
              <a:rPr lang="en-US" sz="12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XXXX@XXXXXX.com </a:t>
            </a:r>
            <a:r>
              <a:rPr lang="en-US" sz="12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or your benefits support team at </a:t>
            </a:r>
            <a:r>
              <a:rPr lang="en-US" sz="12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XXX@XXXX.com </a:t>
            </a:r>
            <a:r>
              <a:rPr lang="en-US" sz="1200" dirty="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for assistance. You can also speak to a benefits expert by calling </a:t>
            </a:r>
            <a:r>
              <a:rPr lang="en-US" sz="1200" dirty="0">
                <a:solidFill>
                  <a:srgbClr val="545454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(XXX) XXX-XXXX.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6064" y="2705100"/>
            <a:ext cx="323890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dirty="0">
                <a:solidFill>
                  <a:srgbClr val="545454"/>
                </a:solidFill>
                <a:latin typeface="Raleway Bold"/>
                <a:ea typeface="Raleway Bold"/>
                <a:cs typeface="Raleway Bold"/>
                <a:sym typeface="Raleway Bold"/>
              </a:rPr>
              <a:t>Don’t miss your chance to enroll or change your benefits </a:t>
            </a:r>
            <a:r>
              <a:rPr lang="en-US" sz="1500" b="1" dirty="0">
                <a:solidFill>
                  <a:srgbClr val="545454"/>
                </a:solidFill>
                <a:highlight>
                  <a:srgbClr val="FFFF00"/>
                </a:highlight>
                <a:latin typeface="Raleway Bold"/>
                <a:ea typeface="Raleway Bold"/>
                <a:cs typeface="Raleway Bold"/>
                <a:sym typeface="Raleway Bold"/>
              </a:rPr>
              <a:t>XX/XX/XXXX </a:t>
            </a:r>
            <a:r>
              <a:rPr lang="en-US" sz="1500" b="1" dirty="0">
                <a:solidFill>
                  <a:srgbClr val="545454"/>
                </a:solidFill>
                <a:latin typeface="Raleway Bold"/>
                <a:ea typeface="Raleway Bold"/>
                <a:cs typeface="Raleway Bold"/>
                <a:sym typeface="Raleway Bold"/>
              </a:rPr>
              <a:t>to </a:t>
            </a:r>
            <a:r>
              <a:rPr lang="en-US" sz="1500" b="1" dirty="0">
                <a:solidFill>
                  <a:srgbClr val="545454"/>
                </a:solidFill>
                <a:highlight>
                  <a:srgbClr val="FFFF00"/>
                </a:highlight>
                <a:latin typeface="Raleway Bold"/>
                <a:ea typeface="Raleway Bold"/>
                <a:cs typeface="Raleway Bold"/>
                <a:sym typeface="Raleway Bold"/>
              </a:rPr>
              <a:t>XX/XX/XXXX.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54942" y="594203"/>
            <a:ext cx="111190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123 Main Street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545454"/>
                </a:solidFill>
                <a:latin typeface="Raleway"/>
                <a:ea typeface="Raleway"/>
                <a:cs typeface="Raleway"/>
                <a:sym typeface="Raleway"/>
              </a:rPr>
              <a:t>Boise, ID 83702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1000" y="203919"/>
            <a:ext cx="152190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45454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Your Logo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Raleway Ultra-Bold</vt:lpstr>
      <vt:lpstr>Raleway Bold</vt:lpstr>
      <vt:lpstr>Raleway</vt:lpstr>
      <vt:lpstr>Arial</vt:lpstr>
      <vt:lpstr>Calibri</vt:lpstr>
      <vt:lpstr>Catamaran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Open Enrollment Postcard - Draft</dc:title>
  <cp:lastModifiedBy>Arwyn Robinson</cp:lastModifiedBy>
  <cp:revision>2</cp:revision>
  <dcterms:created xsi:type="dcterms:W3CDTF">2006-08-16T00:00:00Z</dcterms:created>
  <dcterms:modified xsi:type="dcterms:W3CDTF">2025-09-26T20:51:51Z</dcterms:modified>
  <dc:identifier>DAG0HDRd8C8</dc:identifier>
</cp:coreProperties>
</file>